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omfortaa" panose="020B0604020202020204" charset="0"/>
      <p:regular r:id="rId19"/>
      <p:bold r:id="rId20"/>
    </p:embeddedFont>
    <p:embeddedFont>
      <p:font typeface="Comfortaa Medium" panose="020B0604020202020204" charset="0"/>
      <p:regular r:id="rId21"/>
      <p:bold r:id="rId22"/>
    </p:embeddedFont>
    <p:embeddedFont>
      <p:font typeface="Comfortaa SemiBold" panose="020B0604020202020204" charset="0"/>
      <p:regular r:id="rId23"/>
      <p:bold r:id="rId24"/>
    </p:embeddedFont>
    <p:embeddedFont>
      <p:font typeface="Merriweather" panose="00000500000000000000" pitchFamily="2" charset="0"/>
      <p:regular r:id="rId25"/>
      <p:bold r:id="rId26"/>
      <p:italic r:id="rId27"/>
      <p:boldItalic r:id="rId28"/>
    </p:embeddedFont>
    <p:embeddedFont>
      <p:font typeface="Merriweather ExtraBold" panose="020B0604020202020204" charset="0"/>
      <p:bold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ExtraBold" panose="020B0604020202020204" charset="0"/>
      <p:bold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62A2D6-68A6-4680-BA65-A3C79BC04F2E}">
  <a:tblStyle styleId="{DD62A2D6-68A6-4680-BA65-A3C79BC04F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6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8b21e48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8b21e48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8b21e488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8b21e488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8b21e48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8b21e488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8b21e488c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8b21e488c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8b21e488c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8b21e488c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8b21e488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8b21e488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ackster.i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44400" y="1533525"/>
            <a:ext cx="43872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40" b="1"/>
              <a:t>SEE 4 ME</a:t>
            </a:r>
            <a:endParaRPr sz="7040" b="1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6202700" y="3127750"/>
            <a:ext cx="2757000" cy="18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 b="1">
                <a:solidFill>
                  <a:schemeClr val="lt1"/>
                </a:solidFill>
              </a:rPr>
              <a:t>Presented By:</a:t>
            </a:r>
            <a:endParaRPr sz="1520" b="1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lt1"/>
                </a:solidFill>
              </a:rPr>
              <a:t>Safee Ullah Mughal</a:t>
            </a:r>
            <a:endParaRPr sz="152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lt1"/>
                </a:solidFill>
              </a:rPr>
              <a:t>Laila Ikram </a:t>
            </a:r>
            <a:endParaRPr sz="152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lt1"/>
                </a:solidFill>
              </a:rPr>
              <a:t>Mahnoor Fiaz</a:t>
            </a:r>
            <a:endParaRPr sz="152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lt1"/>
                </a:solidFill>
              </a:rPr>
              <a:t>Mohammad Noman</a:t>
            </a:r>
            <a:endParaRPr sz="152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20">
                <a:solidFill>
                  <a:schemeClr val="lt1"/>
                </a:solidFill>
              </a:rPr>
              <a:t>Zohaib Shahzad</a:t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8498" y="241775"/>
            <a:ext cx="1152302" cy="1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44400" y="2470850"/>
            <a:ext cx="4899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SemiBold"/>
                <a:ea typeface="Roboto SemiBold"/>
                <a:cs typeface="Roboto SemiBold"/>
                <a:sym typeface="Roboto SemiBold"/>
              </a:rPr>
              <a:t>Object Detection Aid for Visually Impaired</a:t>
            </a:r>
            <a:endParaRPr sz="17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00" y="302523"/>
            <a:ext cx="2148176" cy="8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04800" y="192850"/>
            <a:ext cx="40485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What is Text-to-Speech (TTS)?</a:t>
            </a:r>
            <a:endParaRPr sz="34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244500" y="709925"/>
            <a:ext cx="4169100" cy="16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Converts written text into natural-sounding speech.</a:t>
            </a:r>
            <a:endParaRPr sz="18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 SemiBold"/>
              <a:buChar char="●"/>
            </a:pP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Used in assistive tech, navigation, and smart devices.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304800" y="2451300"/>
            <a:ext cx="40485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Role of TTS in "See For Me"</a:t>
            </a:r>
            <a:endParaRPr sz="34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244500" y="2968375"/>
            <a:ext cx="4169100" cy="16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Visually impaired users cannot see detected objects.</a:t>
            </a:r>
            <a:endParaRPr sz="18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 SemiBold"/>
              <a:buChar char="●"/>
            </a:pP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TTS bridges the gap by vocalizing: </a:t>
            </a:r>
            <a:r>
              <a:rPr lang="en" sz="1800">
                <a:solidFill>
                  <a:srgbClr val="FFFF00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Object names</a:t>
            </a:r>
            <a:r>
              <a:rPr lang="en" sz="18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&amp; </a:t>
            </a:r>
            <a:r>
              <a:rPr lang="en" sz="1800">
                <a:solidFill>
                  <a:srgbClr val="FFFF00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Distance  </a:t>
            </a:r>
            <a:endParaRPr sz="1800">
              <a:solidFill>
                <a:srgbClr val="FFFF00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4850625" y="192850"/>
            <a:ext cx="40485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How It Fits in the System:</a:t>
            </a:r>
            <a:endParaRPr sz="34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4215900" y="709925"/>
            <a:ext cx="4928100" cy="2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ESP32-CAM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captures image → </a:t>
            </a:r>
            <a:r>
              <a:rPr lang="en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Mobile App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detects object.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OpenCV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generates label → </a:t>
            </a:r>
            <a:r>
              <a:rPr lang="en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TTS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converts to speech.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Audio feedback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via phone / headphones.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875" y="3354425"/>
            <a:ext cx="4572000" cy="138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04800" y="192850"/>
            <a:ext cx="40485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How TTS Works in the System</a:t>
            </a:r>
            <a:endParaRPr sz="34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244500" y="709925"/>
            <a:ext cx="41691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mfortaa Medium"/>
              <a:buAutoNum type="arabicPeriod"/>
            </a:pPr>
            <a:r>
              <a:rPr lang="en" sz="1800">
                <a:solidFill>
                  <a:srgbClr val="FFFF00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Input:</a:t>
            </a:r>
            <a:r>
              <a:rPr lang="en" sz="1800">
                <a:solidFill>
                  <a:srgbClr val="FFFF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1800">
              <a:solidFill>
                <a:srgbClr val="FFFF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Object label + distance from OpenCV (e.g., "Table, 3 feet").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Merriweather ExtraBold"/>
              <a:buAutoNum type="arabicPeriod"/>
            </a:pPr>
            <a:r>
              <a:rPr lang="en" sz="1800">
                <a:solidFill>
                  <a:srgbClr val="FFFF00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Speech Synthesis:</a:t>
            </a:r>
            <a:endParaRPr sz="1800">
              <a:solidFill>
                <a:srgbClr val="FFFF00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Neural networks generate human-like voice.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Merriweather ExtraBold"/>
              <a:buAutoNum type="arabicPeriod"/>
            </a:pPr>
            <a:r>
              <a:rPr lang="en" sz="1800">
                <a:solidFill>
                  <a:srgbClr val="FFFF00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Output:</a:t>
            </a:r>
            <a:endParaRPr sz="1800">
              <a:solidFill>
                <a:srgbClr val="FFFF00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Audio played through mobile device.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572000" y="192850"/>
            <a:ext cx="43272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Technical Components:</a:t>
            </a:r>
            <a:endParaRPr sz="34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215900" y="709925"/>
            <a:ext cx="49281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ExtraBold"/>
              <a:buChar char="●"/>
            </a:pPr>
            <a:r>
              <a:rPr lang="en" sz="18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Offline TTS Engine</a:t>
            </a:r>
            <a:endParaRPr sz="18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●"/>
            </a:pPr>
            <a:r>
              <a:rPr lang="en" sz="18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(e.g., Android’s built-in TTS).</a:t>
            </a:r>
            <a:endParaRPr sz="18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ExtraBold"/>
              <a:buChar char="●"/>
            </a:pPr>
            <a:r>
              <a:rPr lang="en" sz="18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Latency:</a:t>
            </a:r>
            <a:endParaRPr sz="18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●"/>
            </a:pPr>
            <a:r>
              <a:rPr lang="en" sz="18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&lt;500ms for real-time feedback.</a:t>
            </a:r>
            <a:endParaRPr sz="18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4572000" y="2692475"/>
            <a:ext cx="43272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Key Features of the TTS Module:</a:t>
            </a:r>
            <a:endParaRPr sz="34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4688100" y="3233100"/>
            <a:ext cx="44559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AutoNum type="arabicPeriod"/>
            </a:pPr>
            <a:r>
              <a:rPr lang="en" sz="1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Real-Time Conversion:</a:t>
            </a:r>
            <a:endParaRPr sz="1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AutoNum type="arabicPeriod"/>
            </a:pPr>
            <a:r>
              <a:rPr lang="en" sz="1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Natural Voice:</a:t>
            </a:r>
            <a:endParaRPr sz="1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AutoNum type="arabicPeriod"/>
            </a:pPr>
            <a:r>
              <a:rPr lang="en" sz="1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Offline Functionality:</a:t>
            </a:r>
            <a:endParaRPr sz="1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AutoNum type="arabicPeriod"/>
            </a:pPr>
            <a:r>
              <a:rPr lang="en" sz="1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Customizable Alerts:</a:t>
            </a:r>
            <a:endParaRPr sz="1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719550"/>
            <a:ext cx="3704401" cy="370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04800" y="192850"/>
            <a:ext cx="40485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Future Enhancements</a:t>
            </a:r>
            <a:endParaRPr sz="19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244500" y="709925"/>
            <a:ext cx="4169100" cy="21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Multilingual Support</a:t>
            </a:r>
            <a:endParaRPr sz="20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Voice Customization</a:t>
            </a:r>
            <a:endParaRPr sz="20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Contextual Feedback</a:t>
            </a:r>
            <a:endParaRPr sz="20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Emotion-Based Tones</a:t>
            </a:r>
            <a:endParaRPr sz="20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28700" y="5225"/>
            <a:ext cx="42657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4221975" y="459825"/>
            <a:ext cx="5255400" cy="12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Limited RAM and processing power of microcontroller.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Power Management.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Transmission Latency.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Network Dependency.</a:t>
            </a:r>
            <a:endParaRPr sz="1400"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25" y="1796325"/>
            <a:ext cx="37065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4221975" y="1780075"/>
            <a:ext cx="48459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Latency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Distance measurement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Accuracy of object detection</a:t>
            </a:r>
            <a:endParaRPr sz="1400"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311725" y="3167925"/>
            <a:ext cx="37065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4221975" y="3167925"/>
            <a:ext cx="5059800" cy="19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Edge Computing Integration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Global IoT Connectivity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LIDAR can be used to detect obstacle in surroundings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Standalone Operation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Custom Power Module Design</a:t>
            </a:r>
            <a:endParaRPr sz="1400"/>
          </a:p>
        </p:txBody>
      </p:sp>
      <p:cxnSp>
        <p:nvCxnSpPr>
          <p:cNvPr id="179" name="Google Shape;179;p25"/>
          <p:cNvCxnSpPr/>
          <p:nvPr/>
        </p:nvCxnSpPr>
        <p:spPr>
          <a:xfrm>
            <a:off x="4252500" y="1725050"/>
            <a:ext cx="449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25"/>
          <p:cNvCxnSpPr/>
          <p:nvPr/>
        </p:nvCxnSpPr>
        <p:spPr>
          <a:xfrm>
            <a:off x="4294275" y="3020450"/>
            <a:ext cx="4457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346575" y="3023650"/>
            <a:ext cx="3951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346575" y="1725050"/>
            <a:ext cx="3951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311700" y="39195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/>
              <a:t>Conclusion</a:t>
            </a:r>
            <a:endParaRPr sz="3400" b="1"/>
          </a:p>
        </p:txBody>
      </p:sp>
      <p:sp>
        <p:nvSpPr>
          <p:cNvPr id="188" name="Google Shape;188;p26"/>
          <p:cNvSpPr txBox="1"/>
          <p:nvPr/>
        </p:nvSpPr>
        <p:spPr>
          <a:xfrm>
            <a:off x="0" y="1559725"/>
            <a:ext cx="88845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Developed a wearable, real-time visual assistance system using ESP32-CAM.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Enabled object detection, distance estimation, and voice feedback.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Designed for low-cost, low-power, and offline operation to increase accessibility.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Improved independence and situational awareness for visually impaired users.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Custom hardware and mobile app integration enhanced usability.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Future work includes standalone edge processing and better power optimization.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 idx="4294967295"/>
          </p:nvPr>
        </p:nvSpPr>
        <p:spPr>
          <a:xfrm>
            <a:off x="135300" y="139900"/>
            <a:ext cx="8915700" cy="8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Video Demonstration</a:t>
            </a:r>
            <a:endParaRPr b="1"/>
          </a:p>
        </p:txBody>
      </p:sp>
      <p:sp>
        <p:nvSpPr>
          <p:cNvPr id="194" name="Google Shape;194;p27"/>
          <p:cNvSpPr txBox="1"/>
          <p:nvPr/>
        </p:nvSpPr>
        <p:spPr>
          <a:xfrm>
            <a:off x="2242650" y="4411850"/>
            <a:ext cx="465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2"/>
                </a:solidFill>
              </a:rPr>
              <a:t>https://github.com/Safee-Ullah-Mughal/See-For-Me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  <p:sp>
        <p:nvSpPr>
          <p:cNvPr id="196" name="Google Shape;196;p27"/>
          <p:cNvSpPr txBox="1"/>
          <p:nvPr/>
        </p:nvSpPr>
        <p:spPr>
          <a:xfrm>
            <a:off x="100" y="4796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© Base Android application ESP32-CAM Ai was developed by </a:t>
            </a:r>
            <a:r>
              <a:rPr lang="en" sz="800" b="1" u="sng">
                <a:solidFill>
                  <a:schemeClr val="hlink"/>
                </a:solidFill>
                <a:hlinkClick r:id="rId3"/>
              </a:rPr>
              <a:t>Hackster.io</a:t>
            </a:r>
            <a:r>
              <a:rPr lang="en" sz="800" b="1">
                <a:solidFill>
                  <a:schemeClr val="lt1"/>
                </a:solidFill>
              </a:rPr>
              <a:t> for robot. We modified to include object detection and text-to-speech (TTS) functionality.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 idx="4294967295"/>
          </p:nvPr>
        </p:nvSpPr>
        <p:spPr>
          <a:xfrm>
            <a:off x="150" y="0"/>
            <a:ext cx="9144000" cy="4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00">
                <a:latin typeface="Roboto Black"/>
                <a:ea typeface="Roboto Black"/>
                <a:cs typeface="Roboto Black"/>
                <a:sym typeface="Roboto Black"/>
              </a:rPr>
              <a:t>THANKYOU</a:t>
            </a:r>
            <a:endParaRPr sz="10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150" y="4362400"/>
            <a:ext cx="914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2"/>
                </a:solidFill>
              </a:rPr>
              <a:t>Project Link: https://github.com/Safee-Ullah-Mughal/See-For-Me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152575" y="-216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Background</a:t>
            </a:r>
            <a:endParaRPr u="sng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06975" y="599350"/>
            <a:ext cx="8807400" cy="4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Need</a:t>
            </a:r>
            <a:r>
              <a:rPr lang="en" sz="19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Visually impaired individuals rely on non-visual cues to interact with surroundings.</a:t>
            </a:r>
            <a:endParaRPr sz="19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Current Limitations</a:t>
            </a:r>
            <a:r>
              <a:rPr lang="en" sz="19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9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White canes &amp; guide dogs have range and cost limitations.</a:t>
            </a:r>
            <a:endParaRPr sz="19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b="1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IoT Benefit</a:t>
            </a:r>
            <a:r>
              <a:rPr lang="en" sz="19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Real-time processing, portability, low-cost and scalable solution.</a:t>
            </a:r>
            <a:endParaRPr sz="19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" sz="19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9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Help visually impaired individuals detect and recognize nearby objects with estimated distance.</a:t>
            </a:r>
            <a:endParaRPr sz="19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Core Tech</a:t>
            </a:r>
            <a:r>
              <a:rPr lang="en" sz="19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9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ESP32-CAM, OpenCV, TTS, Java, IoT principles.</a:t>
            </a:r>
            <a:endParaRPr sz="19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Key Feature</a:t>
            </a:r>
            <a:r>
              <a:rPr lang="en" sz="19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9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Detected objects and estimated distance and convert it into speech in real-time.</a:t>
            </a:r>
            <a:endParaRPr sz="19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06975" y="17619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See 4 Me</a:t>
            </a:r>
            <a:endParaRPr u="sng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04800" y="301550"/>
            <a:ext cx="37044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Used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304800" y="1054000"/>
            <a:ext cx="3704400" cy="21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ESP 32 Cam module (OV2640 cam)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ESP 32 MB Board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Powerbank 5000 mAh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Android mobile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Handsfree/Headphones (optional)</a:t>
            </a:r>
            <a:endParaRPr b="1"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04800" y="2991575"/>
            <a:ext cx="37044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Softwares Used</a:t>
            </a:r>
            <a:endParaRPr b="1"/>
          </a:p>
        </p:txBody>
      </p:sp>
      <p:sp>
        <p:nvSpPr>
          <p:cNvPr id="83" name="Google Shape;83;p15"/>
          <p:cNvSpPr txBox="1"/>
          <p:nvPr/>
        </p:nvSpPr>
        <p:spPr>
          <a:xfrm>
            <a:off x="304800" y="35462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Arduino IDE</a:t>
            </a:r>
            <a:endParaRPr sz="16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400" y="286075"/>
            <a:ext cx="2049000" cy="20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t="9324" b="10981"/>
          <a:stretch/>
        </p:blipFill>
        <p:spPr>
          <a:xfrm>
            <a:off x="4600100" y="453950"/>
            <a:ext cx="2341125" cy="1865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" name="Google Shape;86;p15"/>
          <p:cNvGraphicFramePr/>
          <p:nvPr/>
        </p:nvGraphicFramePr>
        <p:xfrm>
          <a:off x="4676300" y="2514125"/>
          <a:ext cx="4295475" cy="2498500"/>
        </p:xfrm>
        <a:graphic>
          <a:graphicData uri="http://schemas.openxmlformats.org/drawingml/2006/table">
            <a:tbl>
              <a:tblPr>
                <a:noFill/>
                <a:tableStyleId>{DD62A2D6-68A6-4680-BA65-A3C79BC04F2E}</a:tableStyleId>
              </a:tblPr>
              <a:tblGrid>
                <a:gridCol w="14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ESP 32 Cam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ESP-32 MB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Communication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WiFi, BT &amp; BLE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UART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RAM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520 kb SRAM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4MB PSRAM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onboard RAM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Flash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 MB Flash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Relies on ESP32 CAM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Consumption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Active @ 5V ~ 310 mA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Sleep 5 mA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5V ~ 200 mA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 (img)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Jpeg, BMP &amp; Grayscale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35300" y="139900"/>
            <a:ext cx="3218400" cy="8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92100" y="947800"/>
            <a:ext cx="3953700" cy="3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latin typeface="Roboto Medium"/>
                <a:ea typeface="Roboto Medium"/>
                <a:cs typeface="Roboto Medium"/>
                <a:sym typeface="Roboto Medium"/>
              </a:rPr>
              <a:t>Workflow:</a:t>
            </a:r>
            <a:endParaRPr u="sng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 Medium"/>
              <a:buAutoNum type="arabicPeriod"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ESP32-CAM captures and compresses the image.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AutoNum type="arabicPeriod"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Image is transferred to the mobile app using Wi-Fi (WebSocket).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AutoNum type="arabicPeriod"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The app performs object recognition and identification.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AutoNum type="arabicPeriod"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Distance is estimated based on object size or placement.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AutoNum type="arabicPeriod"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Identified object is converted to speech using TTS.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AutoNum type="arabicPeriod"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Audio guidance is delivered via speaker or earphones.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This cycle runs continuously for real-time assistance.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825" y="385150"/>
            <a:ext cx="4896600" cy="450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39195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Communication &amp; Protocols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152400" y="1355625"/>
            <a:ext cx="4311600" cy="3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Communication: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1496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600" b="1">
                <a:solidFill>
                  <a:srgbClr val="000000"/>
                </a:solidFill>
              </a:rPr>
              <a:t>WiFI (2.4 GHz)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Wireless communication between ESP32-CAM and the mobile app via Wi-Fi within a local network.</a:t>
            </a:r>
            <a:endParaRPr sz="16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</a:rPr>
              <a:t>Protocol used:</a:t>
            </a:r>
            <a:endParaRPr sz="1600" b="1">
              <a:solidFill>
                <a:schemeClr val="dk1"/>
              </a:solidFill>
            </a:endParaRPr>
          </a:p>
          <a:p>
            <a:pPr marL="457200" lvl="0" indent="-31496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600" b="1">
                <a:solidFill>
                  <a:srgbClr val="000000"/>
                </a:solidFill>
              </a:rPr>
              <a:t>Websocket(TCP):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35">
                <a:solidFill>
                  <a:srgbClr val="000000"/>
                </a:solidFill>
              </a:rPr>
              <a:t>For reliable image transmission with low overhead and persistent connection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marL="457200" lvl="0" indent="-31496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600" b="1">
                <a:solidFill>
                  <a:srgbClr val="000000"/>
                </a:solidFill>
              </a:rPr>
              <a:t>UDP: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17">
                <a:solidFill>
                  <a:srgbClr val="000000"/>
                </a:solidFill>
              </a:rPr>
              <a:t>Lightweight protocol used for lightweight control messages like LED status and signals. There is no requirement of reliability. </a:t>
            </a:r>
            <a:r>
              <a:rPr lang="en" sz="1617">
                <a:solidFill>
                  <a:schemeClr val="dk1"/>
                </a:solidFill>
              </a:rPr>
              <a:t> </a:t>
            </a:r>
            <a:endParaRPr sz="1617">
              <a:solidFill>
                <a:schemeClr val="dk1"/>
              </a:solidFill>
            </a:endParaRPr>
          </a:p>
        </p:txBody>
      </p:sp>
      <p:pic>
        <p:nvPicPr>
          <p:cNvPr id="100" name="Google Shape;100;p17" title="WebSocket-Conn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200" y="1657825"/>
            <a:ext cx="4527599" cy="141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ggg.PNG"/>
          <p:cNvPicPr preferRelativeResize="0"/>
          <p:nvPr/>
        </p:nvPicPr>
        <p:blipFill rotWithShape="1">
          <a:blip r:embed="rId4">
            <a:alphaModFix/>
          </a:blip>
          <a:srcRect r="5249" b="8983"/>
          <a:stretch/>
        </p:blipFill>
        <p:spPr>
          <a:xfrm>
            <a:off x="4437200" y="3209000"/>
            <a:ext cx="4527600" cy="16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57200" y="-228600"/>
            <a:ext cx="9086700" cy="12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7200" y="637175"/>
            <a:ext cx="5063400" cy="2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latin typeface="Roboto"/>
                <a:ea typeface="Roboto"/>
                <a:cs typeface="Roboto"/>
                <a:sym typeface="Roboto"/>
              </a:rPr>
              <a:t>Purpose of the App</a:t>
            </a:r>
            <a:endParaRPr sz="1500" b="1" u="sng">
              <a:latin typeface="Roboto"/>
              <a:ea typeface="Roboto"/>
              <a:cs typeface="Roboto"/>
              <a:sym typeface="Roboto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Receives compressed image data (binary) from ESP32-CAM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Detects objects using OpenCV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Provides real-time voice feedback via Text-to-Speech (TTS)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Helps visually impaired users understand surroundings through sound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09925" y="2819075"/>
            <a:ext cx="5130300" cy="2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latin typeface="Roboto"/>
                <a:ea typeface="Roboto"/>
                <a:cs typeface="Roboto"/>
                <a:sym typeface="Roboto"/>
              </a:rPr>
              <a:t>Main Features</a:t>
            </a:r>
            <a:endParaRPr sz="15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Object Detection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Identifies items like people, chairs, and doors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Distance Estimation: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Announces how far the object is (e.g., “2 meters ahead”)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Audio Output: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Speaks object name via speaker or Bluetooth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Offline Use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No internet needed after connecting to ESP32-CAM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240100" y="713375"/>
            <a:ext cx="39036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latin typeface="Roboto"/>
                <a:ea typeface="Roboto"/>
                <a:cs typeface="Roboto"/>
                <a:sym typeface="Roboto"/>
              </a:rPr>
              <a:t>Technologies Used</a:t>
            </a:r>
            <a:endParaRPr sz="15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Language: Java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IDE: 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latin typeface="Roboto"/>
                <a:ea typeface="Roboto"/>
                <a:cs typeface="Roboto"/>
                <a:sym typeface="Roboto"/>
              </a:rPr>
              <a:t>Libraries:</a:t>
            </a:r>
            <a:endParaRPr sz="1500" b="1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OpenCV for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TTS for speech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WebSocket Client for video stream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196650" y="2498150"/>
            <a:ext cx="390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/>
              <a:t>Dependencies</a:t>
            </a:r>
            <a:endParaRPr sz="15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Android wrapper (from GitHub)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Java library (from GitHub)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via Gradle and manual imports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240225" y="3426275"/>
            <a:ext cx="3903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latin typeface="Roboto"/>
                <a:ea typeface="Roboto"/>
                <a:cs typeface="Roboto"/>
                <a:sym typeface="Roboto"/>
              </a:rPr>
              <a:t>Simple Workflow</a:t>
            </a:r>
            <a:endParaRPr sz="1500" b="1" u="sng">
              <a:latin typeface="Roboto"/>
              <a:ea typeface="Roboto"/>
              <a:cs typeface="Roboto"/>
              <a:sym typeface="Roboto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Connects to ESP32-CAM over Wi-Fi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Receives and decodes image stream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Detects &amp; labels objects using OpenCV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Converts label to speech and plays 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Delivers real-time audio feedback to the user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5180275" y="702875"/>
            <a:ext cx="0" cy="444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8"/>
          <p:cNvCxnSpPr/>
          <p:nvPr/>
        </p:nvCxnSpPr>
        <p:spPr>
          <a:xfrm rot="10800000">
            <a:off x="-74100" y="2744850"/>
            <a:ext cx="5238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5179400" y="3512525"/>
            <a:ext cx="3938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5186250" y="2519150"/>
            <a:ext cx="3938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222975" y="1489850"/>
            <a:ext cx="3938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0" y="961025"/>
            <a:ext cx="8651400" cy="3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914400" lvl="1" indent="-3397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○"/>
            </a:pP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&amp; Distance Estimation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t="19789" b="8950"/>
          <a:stretch/>
        </p:blipFill>
        <p:spPr>
          <a:xfrm>
            <a:off x="6498033" y="3141700"/>
            <a:ext cx="2465068" cy="175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796376" y="748825"/>
            <a:ext cx="1878325" cy="24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47300" y="969725"/>
            <a:ext cx="6066300" cy="4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High resolution of </a:t>
            </a:r>
            <a:r>
              <a:rPr lang="en" sz="1550" b="1">
                <a:latin typeface="Roboto"/>
                <a:ea typeface="Roboto"/>
                <a:cs typeface="Roboto"/>
                <a:sym typeface="Roboto"/>
              </a:rPr>
              <a:t>1600x1200 (2MP)</a:t>
            </a:r>
            <a:r>
              <a:rPr lang="en" sz="1550">
                <a:latin typeface="Roboto"/>
                <a:ea typeface="Roboto"/>
                <a:cs typeface="Roboto"/>
                <a:sym typeface="Roboto"/>
              </a:rPr>
              <a:t>, ensuring detailed detection and clear object recognition 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Delivers </a:t>
            </a:r>
            <a:r>
              <a:rPr lang="en" sz="1550" b="1">
                <a:latin typeface="Roboto"/>
                <a:ea typeface="Roboto"/>
                <a:cs typeface="Roboto"/>
                <a:sym typeface="Roboto"/>
              </a:rPr>
              <a:t>24 frames per second (fps)</a:t>
            </a:r>
            <a:r>
              <a:rPr lang="en" sz="1550">
                <a:latin typeface="Roboto"/>
                <a:ea typeface="Roboto"/>
                <a:cs typeface="Roboto"/>
                <a:sym typeface="Roboto"/>
              </a:rPr>
              <a:t>, ensuring smooth, real-time processing for dynamic environments.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Model used  </a:t>
            </a:r>
            <a:r>
              <a:rPr lang="en" sz="1550" b="1">
                <a:latin typeface="Roboto"/>
                <a:ea typeface="Roboto"/>
                <a:cs typeface="Roboto"/>
                <a:sym typeface="Roboto"/>
              </a:rPr>
              <a:t>MobileNet SSD</a:t>
            </a:r>
            <a:r>
              <a:rPr lang="en" sz="1550">
                <a:latin typeface="Roboto"/>
                <a:ea typeface="Roboto"/>
                <a:cs typeface="Roboto"/>
                <a:sym typeface="Roboto"/>
              </a:rPr>
              <a:t> which can detect upto 20 classes of objects.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Distance is calculated in </a:t>
            </a:r>
            <a:r>
              <a:rPr lang="en" sz="1550" b="1">
                <a:latin typeface="Roboto"/>
                <a:ea typeface="Roboto"/>
                <a:cs typeface="Roboto"/>
                <a:sym typeface="Roboto"/>
              </a:rPr>
              <a:t>feet</a:t>
            </a:r>
            <a:r>
              <a:rPr lang="en" sz="1550">
                <a:latin typeface="Roboto"/>
                <a:ea typeface="Roboto"/>
                <a:cs typeface="Roboto"/>
                <a:sym typeface="Roboto"/>
              </a:rPr>
              <a:t> w.r.t to the size and placement of objects in frame using pinhole camera model </a:t>
            </a:r>
            <a:r>
              <a:rPr lang="en" sz="1550" b="1">
                <a:latin typeface="Roboto"/>
                <a:ea typeface="Roboto"/>
                <a:cs typeface="Roboto"/>
                <a:sym typeface="Roboto"/>
              </a:rPr>
              <a:t>(max 18 feet)</a:t>
            </a:r>
            <a:br>
              <a:rPr lang="en" sz="1550">
                <a:latin typeface="Roboto"/>
                <a:ea typeface="Roboto"/>
                <a:cs typeface="Roboto"/>
                <a:sym typeface="Roboto"/>
              </a:rPr>
            </a:b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Detected object's name and estimated distance (labelled) is sent to </a:t>
            </a:r>
            <a:r>
              <a:rPr lang="en" sz="1550" b="1">
                <a:latin typeface="Roboto"/>
                <a:ea typeface="Roboto"/>
                <a:cs typeface="Roboto"/>
                <a:sym typeface="Roboto"/>
              </a:rPr>
              <a:t>Text-to-Speech</a:t>
            </a:r>
            <a:r>
              <a:rPr lang="en" sz="1550">
                <a:latin typeface="Roboto"/>
                <a:ea typeface="Roboto"/>
                <a:cs typeface="Roboto"/>
                <a:sym typeface="Roboto"/>
              </a:rPr>
              <a:t> engine.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545400" y="2630400"/>
            <a:ext cx="80532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Enabling Auditory Feedback for the Visually Impaired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294967295"/>
          </p:nvPr>
        </p:nvSpPr>
        <p:spPr>
          <a:xfrm>
            <a:off x="545400" y="1629150"/>
            <a:ext cx="80532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Text-to-Speech (TTS) Module</a:t>
            </a:r>
            <a:endParaRPr sz="42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300" y="300000"/>
            <a:ext cx="15504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Agenda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latin typeface="Merriweather"/>
                <a:ea typeface="Merriweather"/>
                <a:cs typeface="Merriweather"/>
                <a:sym typeface="Merriweather"/>
              </a:rPr>
              <a:t>Visual Representation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300" y="964500"/>
            <a:ext cx="4142100" cy="3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mfortaa"/>
              <a:buChar char="●"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Introduction to TTS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mfortaa"/>
              <a:buChar char="●"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Role in "See For Me"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mfortaa"/>
              <a:buChar char="●"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TTS Works in the System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mfortaa"/>
              <a:buChar char="●"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Key Features &amp; Advantages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mfortaa"/>
              <a:buChar char="●"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Why TTS Over Other Feedback Methods?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mfortaa"/>
              <a:buChar char="●"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Future Enhancements</a:t>
            </a:r>
            <a:endParaRPr sz="17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t="2889" b="-2890"/>
          <a:stretch/>
        </p:blipFill>
        <p:spPr>
          <a:xfrm>
            <a:off x="4879025" y="1253750"/>
            <a:ext cx="3954002" cy="263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Microsoft Office PowerPoint</Application>
  <PresentationFormat>On-screen Show (16:9)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Roboto ExtraBold</vt:lpstr>
      <vt:lpstr>Merriweather ExtraBold</vt:lpstr>
      <vt:lpstr>Roboto Medium</vt:lpstr>
      <vt:lpstr>Roboto Black</vt:lpstr>
      <vt:lpstr>Merriweather</vt:lpstr>
      <vt:lpstr>Roboto</vt:lpstr>
      <vt:lpstr>Roboto SemiBold</vt:lpstr>
      <vt:lpstr>Arial</vt:lpstr>
      <vt:lpstr>Comfortaa Medium</vt:lpstr>
      <vt:lpstr>Comfortaa SemiBold</vt:lpstr>
      <vt:lpstr>Comfortaa</vt:lpstr>
      <vt:lpstr>Paradigm</vt:lpstr>
      <vt:lpstr>SEE 4 ME</vt:lpstr>
      <vt:lpstr>PowerPoint Presentation</vt:lpstr>
      <vt:lpstr>Equipment Used</vt:lpstr>
      <vt:lpstr>Methodology</vt:lpstr>
      <vt:lpstr>IoT Communication &amp; Protocols</vt:lpstr>
      <vt:lpstr>Mobile Application </vt:lpstr>
      <vt:lpstr> </vt:lpstr>
      <vt:lpstr>PowerPoint Presentation</vt:lpstr>
      <vt:lpstr>Agenda</vt:lpstr>
      <vt:lpstr>What is Text-to-Speech (TTS)?</vt:lpstr>
      <vt:lpstr>How TTS Works in the System</vt:lpstr>
      <vt:lpstr>Future Enhancements</vt:lpstr>
      <vt:lpstr>Challenges</vt:lpstr>
      <vt:lpstr>Conclusion</vt:lpstr>
      <vt:lpstr>Video Demonstration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01-134212-090</cp:lastModifiedBy>
  <cp:revision>2</cp:revision>
  <dcterms:modified xsi:type="dcterms:W3CDTF">2025-05-14T18:55:32Z</dcterms:modified>
</cp:coreProperties>
</file>